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oboto Slab"/>
      <p:regular r:id="rId14"/>
      <p:bold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Montserrat Medium"/>
      <p:regular r:id="rId28"/>
      <p:bold r:id="rId29"/>
      <p:italic r:id="rId30"/>
      <p:boldItalic r:id="rId31"/>
    </p:embeddedFont>
    <p:embeddedFont>
      <p:font typeface="Helvetica Neue"/>
      <p:regular r:id="rId32"/>
      <p:bold r:id="rId33"/>
      <p:italic r:id="rId34"/>
      <p:boldItalic r:id="rId35"/>
    </p:embeddedFont>
    <p:embeddedFont>
      <p:font typeface="Helvetica Neue Light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0" roundtripDataSignature="AMtx7mjIsQ+8/a1o9OiRYcWuFee7iqSH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font" Target="fonts/RobotoMedium-regular.fntdata"/><Relationship Id="rId22" Type="http://schemas.openxmlformats.org/officeDocument/2006/relationships/font" Target="fonts/RobotoMedium-italic.fntdata"/><Relationship Id="rId21" Type="http://schemas.openxmlformats.org/officeDocument/2006/relationships/font" Target="fonts/RobotoMedium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RobotoMedium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MontserratMedium-regular.fntdata"/><Relationship Id="rId27" Type="http://schemas.openxmlformats.org/officeDocument/2006/relationships/font" Target="fonts/Montserra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Medium-boldItalic.fntdata"/><Relationship Id="rId30" Type="http://schemas.openxmlformats.org/officeDocument/2006/relationships/font" Target="fonts/MontserratMedium-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4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7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6.xml"/><Relationship Id="rId34" Type="http://schemas.openxmlformats.org/officeDocument/2006/relationships/font" Target="fonts/HelveticaNeue-italic.fntdata"/><Relationship Id="rId15" Type="http://schemas.openxmlformats.org/officeDocument/2006/relationships/font" Target="fonts/RobotoSlab-bold.fntdata"/><Relationship Id="rId37" Type="http://schemas.openxmlformats.org/officeDocument/2006/relationships/font" Target="fonts/HelveticaNeueLight-bold.fntdata"/><Relationship Id="rId14" Type="http://schemas.openxmlformats.org/officeDocument/2006/relationships/font" Target="fonts/RobotoSlab-regular.fntdata"/><Relationship Id="rId36" Type="http://schemas.openxmlformats.org/officeDocument/2006/relationships/font" Target="fonts/HelveticaNeueLight-regular.fntdata"/><Relationship Id="rId17" Type="http://schemas.openxmlformats.org/officeDocument/2006/relationships/font" Target="fonts/Roboto-bold.fntdata"/><Relationship Id="rId39" Type="http://schemas.openxmlformats.org/officeDocument/2006/relationships/font" Target="fonts/HelveticaNeueLight-boldItalic.fntdata"/><Relationship Id="rId16" Type="http://schemas.openxmlformats.org/officeDocument/2006/relationships/font" Target="fonts/Roboto-regular.fntdata"/><Relationship Id="rId38" Type="http://schemas.openxmlformats.org/officeDocument/2006/relationships/font" Target="fonts/HelveticaNeueLight-italic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0a6fe28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a0a6fe28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e454374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11e454374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779f03ba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ga779f03ba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image" Target="../media/image2.jpg"/><Relationship Id="rId5" Type="http://schemas.openxmlformats.org/officeDocument/2006/relationships/image" Target="../media/image6.jpg"/><Relationship Id="rId6" Type="http://schemas.openxmlformats.org/officeDocument/2006/relationships/image" Target="../media/image8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Agglomerative clustering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What is?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How it works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Dendogram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AutoNum type="arabicPeriod"/>
            </a:pPr>
            <a:r>
              <a:rPr lang="en" sz="2000">
                <a:latin typeface="Montserrat Medium"/>
                <a:ea typeface="Montserrat Medium"/>
                <a:cs typeface="Montserrat Medium"/>
                <a:sym typeface="Montserrat Medium"/>
              </a:rPr>
              <a:t>Parameters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0" name="Google Shape;230;p2"/>
          <p:cNvPicPr preferRelativeResize="0"/>
          <p:nvPr/>
        </p:nvPicPr>
        <p:blipFill rotWithShape="1">
          <a:blip r:embed="rId5">
            <a:alphaModFix/>
          </a:blip>
          <a:srcRect b="14010" l="30634" r="27977" t="28211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WHAT IS?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ga0aef77d17_0_0"/>
          <p:cNvSpPr txBox="1"/>
          <p:nvPr/>
        </p:nvSpPr>
        <p:spPr>
          <a:xfrm>
            <a:off x="693000" y="2523725"/>
            <a:ext cx="7758000" cy="8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idea is to compute a “distance” between all the rows of the dataset and group together similar rows.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0a6fe2872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HOW IT WORKS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a0a6fe2872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ga0a6fe2872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First, the algorithm computes the distance between all the rows.</a:t>
            </a:r>
            <a:endParaRPr sz="180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Second, N clusters Ci will be created containing every single observation.</a:t>
            </a:r>
            <a:endParaRPr sz="180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●"/>
            </a:pPr>
            <a:r>
              <a:rPr lang="en" sz="165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Third, the closest clusters Ci and Cj will be grouped together to form a new cluster Ci+j and the old clusters Ci, Cj will be removed. </a:t>
            </a:r>
            <a:endParaRPr sz="16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337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50"/>
              <a:buFont typeface="Roboto"/>
              <a:buChar char="●"/>
            </a:pPr>
            <a:r>
              <a:rPr lang="en" sz="165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Next the process is repeated until all the observations are grouped together in a single cluster.</a:t>
            </a:r>
            <a:endParaRPr sz="165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1e45437456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lang="en" sz="2100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DENDOGRAM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g11e45437456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g11e45437456_0_0"/>
          <p:cNvSpPr txBox="1"/>
          <p:nvPr/>
        </p:nvSpPr>
        <p:spPr>
          <a:xfrm>
            <a:off x="707225" y="1521625"/>
            <a:ext cx="35238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 dendogram is graphical representation of a </a:t>
            </a:r>
            <a:r>
              <a:rPr lang="en" sz="18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hierarchical</a:t>
            </a:r>
            <a:r>
              <a:rPr lang="en" sz="18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tree of the clusters.</a:t>
            </a:r>
            <a:endParaRPr sz="180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If the number of observations/rows in the dataset is small, it can be </a:t>
            </a:r>
            <a:r>
              <a:rPr lang="en" sz="18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useful</a:t>
            </a:r>
            <a:r>
              <a:rPr lang="en" sz="1800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to visualize the clusters.</a:t>
            </a:r>
            <a:endParaRPr sz="1800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2" name="Google Shape;252;g11e45437456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7500" y="1620700"/>
            <a:ext cx="3929200" cy="294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779f03ba0_0_4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PARAMETERS</a:t>
            </a: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ga779f03ba0_0_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ga779f03ba0_0_4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most important set of parameters to control the result are: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Number of clusters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Distance to use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○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Linkage: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■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Ward: minimizes the variance of the clusters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■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Average: uses the average distance of two clusters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■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Maximum: uses the maximum distance between two clusters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■"/>
            </a:pPr>
            <a:r>
              <a:rPr lang="en" sz="18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Single: uses the minimum distance between two clusters</a:t>
            </a:r>
            <a:endParaRPr sz="1800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